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5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7" r:id="rId19"/>
    <p:sldId id="275" r:id="rId20"/>
    <p:sldId id="276" r:id="rId21"/>
    <p:sldId id="272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iKHlIkU+RWXTOCE6CwRnzudQy0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2E24D2-E1E3-406E-97DB-6417BE17A3D6}">
  <a:tblStyle styleId="{652E24D2-E1E3-406E-97DB-6417BE17A3D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50ADB21-83EA-4213-A82E-F68A04427D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569" autoAdjust="0"/>
  </p:normalViewPr>
  <p:slideViewPr>
    <p:cSldViewPr snapToGrid="0">
      <p:cViewPr varScale="1">
        <p:scale>
          <a:sx n="67" d="100"/>
          <a:sy n="67" d="100"/>
        </p:scale>
        <p:origin x="126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101" name="Google Shape;1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597003e46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0597003e46_2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Building frame to accomodate COTS (Consumer Off The Shelf) instead of having to create hardware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aka not custom pieces</a:t>
            </a:r>
            <a:endParaRPr/>
          </a:p>
        </p:txBody>
      </p:sp>
      <p:sp>
        <p:nvSpPr>
          <p:cNvPr id="198" name="Google Shape;198;g20597003e46_2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0597003e46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0597003e46_2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0597003e46_2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0597003e4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0597003e46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finished integrating my color and size sensor code to the Rasupberry Pi. I also tested the camera with varying height to determin which height minimize distortions. I also did some updated on the color sensor code and the sensor code. I also did testing of the color sensor with objects of varying colors.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next plans is to continue to do some more testing on the color and sensor with the Raspberry Pi. Then I will implement scarring/disfigurement detection using the the measurement of the sensor. We did talk to our sponsors, he mentioned using machine learning to do that. but I mostly likely I will just use the clor/size sensor measure to determine that.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Then I will test if my weight sensor cod3e if it could handle 2 load cells</a:t>
            </a:r>
            <a:endParaRPr/>
          </a:p>
        </p:txBody>
      </p:sp>
      <p:sp>
        <p:nvSpPr>
          <p:cNvPr id="212" name="Google Shape;212;g20597003e46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0378d27c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1f0378d27c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Left pic: the code is integrated to the rasp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Mid pic: Testing to a height, maybe a camera height of 8 inches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Right pic: Testing a height of maybe 19 inches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594f2f6c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594f2f6c0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change my the colors sensor code so that takel the color compsitons of obj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14 % yellow, 85% green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48 % red, 48% yellow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weird one, 2% green, and 98% blue, this may be due to the printer being noisy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so more stuff testing</a:t>
            </a:r>
            <a:endParaRPr/>
          </a:p>
        </p:txBody>
      </p:sp>
      <p:sp>
        <p:nvSpPr>
          <p:cNvPr id="228" name="Google Shape;228;g20594f2f6c0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0594f2f6c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0594f2f6c0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Noise affect the out put of the sensor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I average the last 12 reading, to smooth out the a final result.</a:t>
            </a:r>
            <a:endParaRPr/>
          </a:p>
        </p:txBody>
      </p:sp>
      <p:sp>
        <p:nvSpPr>
          <p:cNvPr id="241" name="Google Shape;241;g20594f2f6c0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Recent progress has been putting the final touches on the subsystems – note that our 403 subsystems (all except those related to the physical fabrication of the device) are all scheduled to be finished in the very near future.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The key upcoming plans are to finish fine-tuning subsystems and to begin the physical construction of the machine.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6301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Key thing to note is that the subsystem-specific validations are becoming closer to either complete or subsystem-complete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3832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4048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0597003e46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Sorting fruit by hand can be tedious and expensive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The Robotic Sorting System provides a relatively inexpensive way to accomplish the task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It optically scans the fruit to determine its size and color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Then puts it in a bin as specified by the machine configuration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It’s particularly useful for cost-limited or near-end-user applications where you don’t want/can’t afford something huge and expensive.</a:t>
            </a:r>
            <a:endParaRPr/>
          </a:p>
        </p:txBody>
      </p:sp>
      <p:sp>
        <p:nvSpPr>
          <p:cNvPr id="109" name="Google Shape;109;g20597003e46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597003e46_2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All configuration and system status is displayed via an Android application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The sensors and Android app connect to a Raspberry Pi that pushes configuration to the robotic levers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Wall power is standard U.S. 120V 60Hz mains power</a:t>
            </a:r>
            <a:endParaRPr/>
          </a:p>
        </p:txBody>
      </p:sp>
      <p:sp>
        <p:nvSpPr>
          <p:cNvPr id="115" name="Google Shape;115;g20597003e46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Here is our project tiem line time line (30 sec)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-- Save discussion for subsystem update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-- Save detail for execution plan &amp; validation plan status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Target or actual dates within or above boxes – 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latin typeface="Arial"/>
                <a:ea typeface="Arial"/>
                <a:cs typeface="Arial"/>
                <a:sym typeface="Arial"/>
              </a:rPr>
              <a:t>green done, yellow underway, red in trouble, white not started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New Bluetooth format: 1 configuration byte → byte array with [configuration type, cutoff 1, cutoff 2, belt control bit]. 1 weight byte is largely the same: it doesn’t need to be changed for the weight values we’re looking at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New BT format maximizes “options” for integration depending on the needs of other subsystems: can even extend the array if needed to carry more information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Loading screens/input limits minimize ways to break the other subsystems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For 2</a:t>
            </a:r>
            <a:r>
              <a:rPr lang="en-US" sz="1800" baseline="30000">
                <a:latin typeface="Arial"/>
                <a:ea typeface="Arial"/>
                <a:cs typeface="Arial"/>
                <a:sym typeface="Arial"/>
              </a:rPr>
              <a:t>nd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review should all be in the context of your integration plans! For example: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“Completed X-function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 preparation for integrating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with Y-subsystem”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Tested integrated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motor controllers with MCU by verifying full range of motion on all 6 joints with no load and 0.5kg load”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On-going integration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of motor control system with MCU”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“By next review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will integrate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with android app”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Key things to note: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 UI makes the app more appealing (and has a dark mode version)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Machine Info screen is much easier to read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Belt read screen has been added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Configuration gate: trying to apply 2 colors doesn’t work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 the </a:t>
            </a:r>
            <a:r>
              <a:rPr lang="en-US" dirty="0" err="1"/>
              <a:t>ByteArrays</a:t>
            </a:r>
            <a:r>
              <a:rPr lang="en-US" dirty="0"/>
              <a:t> in the BLE terminal output on the bottom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Top left: note new UI, Material 3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Top right: Machine Info screen is much more readable (and has actual values from the BLE server)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Bottom left: Configuration gate prevents application of a nonsense configuration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Bottom right: New sorting screen look w/ confirmation toast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0597003e46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0597003e46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0597003e46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0597003e46_2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Used existing weldment profiles to determine appropriate cut lengths for the frame pieces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Going to be made out of wood not tubes</a:t>
            </a:r>
            <a:endParaRPr/>
          </a:p>
        </p:txBody>
      </p:sp>
      <p:sp>
        <p:nvSpPr>
          <p:cNvPr id="191" name="Google Shape;191;g20597003e46_2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5292777" y="2130426"/>
            <a:ext cx="5984823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4165601" y="3886200"/>
            <a:ext cx="711199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597003e46_2_81"/>
          <p:cNvSpPr txBox="1">
            <a:spLocks noGrp="1"/>
          </p:cNvSpPr>
          <p:nvPr>
            <p:ph type="title"/>
          </p:nvPr>
        </p:nvSpPr>
        <p:spPr>
          <a:xfrm>
            <a:off x="609600" y="290064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g20597003e46_2_8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g20597003e46_2_8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g20597003e46_2_8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597003e46_2_86"/>
          <p:cNvSpPr txBox="1">
            <a:spLocks noGrp="1"/>
          </p:cNvSpPr>
          <p:nvPr>
            <p:ph type="title"/>
          </p:nvPr>
        </p:nvSpPr>
        <p:spPr>
          <a:xfrm>
            <a:off x="609600" y="1066968"/>
            <a:ext cx="4011200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g20597003e46_2_86"/>
          <p:cNvSpPr txBox="1">
            <a:spLocks noGrp="1"/>
          </p:cNvSpPr>
          <p:nvPr>
            <p:ph type="body" idx="1"/>
          </p:nvPr>
        </p:nvSpPr>
        <p:spPr>
          <a:xfrm>
            <a:off x="4766733" y="1073720"/>
            <a:ext cx="6815600" cy="50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b="1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8" name="Google Shape;88;g20597003e46_2_86"/>
          <p:cNvSpPr txBox="1">
            <a:spLocks noGrp="1"/>
          </p:cNvSpPr>
          <p:nvPr>
            <p:ph type="body" idx="2"/>
          </p:nvPr>
        </p:nvSpPr>
        <p:spPr>
          <a:xfrm>
            <a:off x="609600" y="1803850"/>
            <a:ext cx="4011200" cy="4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9" name="Google Shape;89;g20597003e46_2_8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20597003e46_2_86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20597003e46_2_86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597003e46_2_93"/>
          <p:cNvSpPr txBox="1">
            <a:spLocks noGrp="1"/>
          </p:cNvSpPr>
          <p:nvPr>
            <p:ph type="title"/>
          </p:nvPr>
        </p:nvSpPr>
        <p:spPr>
          <a:xfrm>
            <a:off x="609600" y="1196430"/>
            <a:ext cx="34316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20597003e46_2_93"/>
          <p:cNvSpPr>
            <a:spLocks noGrp="1"/>
          </p:cNvSpPr>
          <p:nvPr>
            <p:ph type="pic" idx="2"/>
          </p:nvPr>
        </p:nvSpPr>
        <p:spPr>
          <a:xfrm>
            <a:off x="4267200" y="1196430"/>
            <a:ext cx="73152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g20597003e46_2_93"/>
          <p:cNvSpPr txBox="1">
            <a:spLocks noGrp="1"/>
          </p:cNvSpPr>
          <p:nvPr>
            <p:ph type="body" idx="1"/>
          </p:nvPr>
        </p:nvSpPr>
        <p:spPr>
          <a:xfrm>
            <a:off x="609600" y="1768043"/>
            <a:ext cx="3431600" cy="4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6" name="Google Shape;96;g20597003e46_2_9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20597003e46_2_93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20597003e46_2_93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609600" y="1049177"/>
            <a:ext cx="109728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609600" y="2049271"/>
            <a:ext cx="10972800" cy="407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7" name="Google Shape;27;p11" descr="DLCOE_logo_HWH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135" y="234147"/>
            <a:ext cx="3258487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609600" y="1975644"/>
            <a:ext cx="5384800" cy="415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body" idx="2"/>
          </p:nvPr>
        </p:nvSpPr>
        <p:spPr>
          <a:xfrm>
            <a:off x="6197600" y="1975644"/>
            <a:ext cx="5384800" cy="415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609600" y="1049177"/>
            <a:ext cx="109728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>
            <a:spLocks noGrp="1"/>
          </p:cNvSpPr>
          <p:nvPr>
            <p:ph type="title"/>
          </p:nvPr>
        </p:nvSpPr>
        <p:spPr>
          <a:xfrm>
            <a:off x="609600" y="290064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609601" y="1066969"/>
            <a:ext cx="4011084" cy="736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4766733" y="1073721"/>
            <a:ext cx="6815667" cy="505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b="1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609601" y="1803850"/>
            <a:ext cx="4011084" cy="4322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>
            <a:spLocks noGrp="1"/>
          </p:cNvSpPr>
          <p:nvPr>
            <p:ph type="title"/>
          </p:nvPr>
        </p:nvSpPr>
        <p:spPr>
          <a:xfrm>
            <a:off x="609600" y="1196430"/>
            <a:ext cx="3431563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>
            <a:spLocks noGrp="1"/>
          </p:cNvSpPr>
          <p:nvPr>
            <p:ph type="pic" idx="2"/>
          </p:nvPr>
        </p:nvSpPr>
        <p:spPr>
          <a:xfrm>
            <a:off x="4267200" y="1196431"/>
            <a:ext cx="73152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5"/>
          <p:cNvSpPr txBox="1">
            <a:spLocks noGrp="1"/>
          </p:cNvSpPr>
          <p:nvPr>
            <p:ph type="body" idx="1"/>
          </p:nvPr>
        </p:nvSpPr>
        <p:spPr>
          <a:xfrm>
            <a:off x="609600" y="1768044"/>
            <a:ext cx="3431563" cy="427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0597003e46_2_61"/>
          <p:cNvSpPr txBox="1">
            <a:spLocks noGrp="1"/>
          </p:cNvSpPr>
          <p:nvPr>
            <p:ph type="ctrTitle"/>
          </p:nvPr>
        </p:nvSpPr>
        <p:spPr>
          <a:xfrm>
            <a:off x="5292776" y="2130425"/>
            <a:ext cx="59848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g20597003e46_2_61"/>
          <p:cNvSpPr txBox="1">
            <a:spLocks noGrp="1"/>
          </p:cNvSpPr>
          <p:nvPr>
            <p:ph type="subTitle" idx="1"/>
          </p:nvPr>
        </p:nvSpPr>
        <p:spPr>
          <a:xfrm>
            <a:off x="4165600" y="3886200"/>
            <a:ext cx="71120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g20597003e46_2_6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g20597003e46_2_6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g20597003e46_2_6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0597003e46_2_67"/>
          <p:cNvSpPr txBox="1">
            <a:spLocks noGrp="1"/>
          </p:cNvSpPr>
          <p:nvPr>
            <p:ph type="title"/>
          </p:nvPr>
        </p:nvSpPr>
        <p:spPr>
          <a:xfrm>
            <a:off x="609600" y="1049177"/>
            <a:ext cx="109728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g20597003e46_2_67"/>
          <p:cNvSpPr txBox="1">
            <a:spLocks noGrp="1"/>
          </p:cNvSpPr>
          <p:nvPr>
            <p:ph type="body" idx="1"/>
          </p:nvPr>
        </p:nvSpPr>
        <p:spPr>
          <a:xfrm>
            <a:off x="609600" y="2049270"/>
            <a:ext cx="10972800" cy="4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g20597003e46_2_6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g20597003e46_2_67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g20597003e46_2_67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2" name="Google Shape;72;g20597003e46_2_67" descr="DLCOE_logo_HWH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135" y="234147"/>
            <a:ext cx="325848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597003e46_2_74"/>
          <p:cNvSpPr txBox="1">
            <a:spLocks noGrp="1"/>
          </p:cNvSpPr>
          <p:nvPr>
            <p:ph type="body" idx="1"/>
          </p:nvPr>
        </p:nvSpPr>
        <p:spPr>
          <a:xfrm>
            <a:off x="609600" y="1975644"/>
            <a:ext cx="5384800" cy="4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5" name="Google Shape;75;g20597003e46_2_74"/>
          <p:cNvSpPr txBox="1">
            <a:spLocks noGrp="1"/>
          </p:cNvSpPr>
          <p:nvPr>
            <p:ph type="body" idx="2"/>
          </p:nvPr>
        </p:nvSpPr>
        <p:spPr>
          <a:xfrm>
            <a:off x="6197600" y="1975644"/>
            <a:ext cx="5384800" cy="4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6" name="Google Shape;76;g20597003e46_2_7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g20597003e46_2_74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g20597003e46_2_74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9" name="Google Shape;79;g20597003e46_2_74"/>
          <p:cNvSpPr txBox="1">
            <a:spLocks noGrp="1"/>
          </p:cNvSpPr>
          <p:nvPr>
            <p:ph type="title"/>
          </p:nvPr>
        </p:nvSpPr>
        <p:spPr>
          <a:xfrm>
            <a:off x="609600" y="1049177"/>
            <a:ext cx="109728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0597003e46_2_5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g20597003e46_2_5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g20597003e46_2_5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g20597003e46_2_55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g20597003e46_2_55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>
            <a:spLocks noGrp="1"/>
          </p:cNvSpPr>
          <p:nvPr>
            <p:ph type="ctrTitle"/>
          </p:nvPr>
        </p:nvSpPr>
        <p:spPr>
          <a:xfrm>
            <a:off x="3143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ct val="111111"/>
            </a:pPr>
            <a:r>
              <a:rPr lang="en-US"/>
              <a:t>Team 2: Robotic Sorting System</a:t>
            </a:r>
            <a:endParaRPr/>
          </a:p>
          <a:p>
            <a:pPr>
              <a:buSzPct val="238922"/>
            </a:pPr>
            <a:r>
              <a:rPr lang="en-US"/>
              <a:t>Bi-Weekly Update 2</a:t>
            </a:r>
            <a:br>
              <a:rPr lang="en-US"/>
            </a:br>
            <a:r>
              <a:rPr lang="en-US" sz="2455"/>
              <a:t>Pace Dominy, Joseph Miller, Lam Tran</a:t>
            </a:r>
            <a:br>
              <a:rPr lang="en-US" sz="2455"/>
            </a:br>
            <a:r>
              <a:rPr lang="en-US" sz="2455"/>
              <a:t>Sponsor: Dalton Cyr</a:t>
            </a:r>
            <a:br>
              <a:rPr lang="en-US" sz="2455"/>
            </a:br>
            <a:r>
              <a:rPr lang="en-US" sz="2455"/>
              <a:t>TA: Swarnabha Roy</a:t>
            </a:r>
            <a:br>
              <a:rPr lang="en-US" sz="2455"/>
            </a:br>
            <a:endParaRPr sz="2455"/>
          </a:p>
        </p:txBody>
      </p:sp>
      <p:pic>
        <p:nvPicPr>
          <p:cNvPr id="105" name="Google Shape;105;p1" descr="DLCOE_logo_HWH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8001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"/>
          <p:cNvSpPr/>
          <p:nvPr/>
        </p:nvSpPr>
        <p:spPr>
          <a:xfrm>
            <a:off x="0" y="-12275"/>
            <a:ext cx="6111300" cy="6111300"/>
          </a:xfrm>
          <a:prstGeom prst="diagStripe">
            <a:avLst>
              <a:gd name="adj" fmla="val 28990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  <a:effectLst>
            <a:outerShdw blurRad="193675" dist="230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0597003e46_2_110"/>
          <p:cNvSpPr txBox="1">
            <a:spLocks noGrp="1"/>
          </p:cNvSpPr>
          <p:nvPr>
            <p:ph type="title"/>
          </p:nvPr>
        </p:nvSpPr>
        <p:spPr>
          <a:xfrm>
            <a:off x="1981200" y="10491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/>
              <a:t>Part Drawing of Frame</a:t>
            </a:r>
            <a:endParaRPr/>
          </a:p>
        </p:txBody>
      </p:sp>
      <p:pic>
        <p:nvPicPr>
          <p:cNvPr id="201" name="Google Shape;201;g20597003e46_2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127" y="1852875"/>
            <a:ext cx="5745750" cy="43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0597003e46_2_254"/>
          <p:cNvSpPr txBox="1">
            <a:spLocks noGrp="1"/>
          </p:cNvSpPr>
          <p:nvPr>
            <p:ph type="title"/>
          </p:nvPr>
        </p:nvSpPr>
        <p:spPr>
          <a:xfrm>
            <a:off x="1981200" y="10491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/>
              <a:t>Cutlist For Frame</a:t>
            </a:r>
            <a:endParaRPr/>
          </a:p>
        </p:txBody>
      </p:sp>
      <p:pic>
        <p:nvPicPr>
          <p:cNvPr id="208" name="Google Shape;208;g20597003e46_2_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789" y="2077950"/>
            <a:ext cx="6664425" cy="27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0597003e46_4_0"/>
          <p:cNvSpPr txBox="1"/>
          <p:nvPr/>
        </p:nvSpPr>
        <p:spPr>
          <a:xfrm>
            <a:off x="1981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3200" b="1"/>
              <a:t>Subsystem 3, Sensors</a:t>
            </a:r>
            <a:endParaRPr sz="3200" b="1"/>
          </a:p>
          <a:p>
            <a:pPr algn="ctr">
              <a:lnSpc>
                <a:spcPct val="115000"/>
              </a:lnSpc>
            </a:pPr>
            <a:r>
              <a:rPr lang="en-US" sz="1720" b="1"/>
              <a:t>Lam Tran</a:t>
            </a:r>
            <a:endParaRPr sz="2980" b="1"/>
          </a:p>
        </p:txBody>
      </p:sp>
      <p:graphicFrame>
        <p:nvGraphicFramePr>
          <p:cNvPr id="215" name="Google Shape;215;g20597003e46_4_0"/>
          <p:cNvGraphicFramePr/>
          <p:nvPr/>
        </p:nvGraphicFramePr>
        <p:xfrm>
          <a:off x="2209800" y="1952075"/>
          <a:ext cx="7772400" cy="4572280"/>
        </p:xfrm>
        <a:graphic>
          <a:graphicData uri="http://schemas.openxmlformats.org/drawingml/2006/table">
            <a:tbl>
              <a:tblPr>
                <a:noFill/>
                <a:tableStyleId>{750ADB21-83EA-4213-A82E-F68A04427D08}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Accomplishments since </a:t>
                      </a:r>
                      <a:r>
                        <a:rPr lang="en-US" sz="1800"/>
                        <a:t>Status Update 1</a:t>
                      </a:r>
                      <a:r>
                        <a:rPr lang="en-US" sz="1800" u="none" strike="noStrike" cap="none"/>
                        <a:t>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(23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 hrs of effort)</a:t>
                      </a: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Ongoing progress/problems and plans until the next presentation</a:t>
                      </a:r>
                      <a:endParaRPr sz="1800" u="none" strike="noStrike" cap="none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  <a:p>
                      <a:pPr marL="4572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Finished integrating codes to the Raspberry Pi </a:t>
                      </a:r>
                      <a:endParaRPr sz="1800"/>
                    </a:p>
                    <a:p>
                      <a:pPr marL="4572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Tested the camera with varying height to determine which height minimize distortions  </a:t>
                      </a:r>
                      <a:endParaRPr sz="1800"/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Updated color sensor code</a:t>
                      </a:r>
                      <a:endParaRPr sz="1800"/>
                    </a:p>
                    <a:p>
                      <a:pPr marL="4572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Updated the weight sensor code</a:t>
                      </a:r>
                      <a:endParaRPr sz="1800"/>
                    </a:p>
                    <a:p>
                      <a:pPr marL="4572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Did some testing of color sensor with objects of varying colors  </a:t>
                      </a: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4572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Tested the color and size sensor with objects of varying sizes and colors with the Raspberry Pi</a:t>
                      </a:r>
                      <a:endParaRPr sz="1800"/>
                    </a:p>
                    <a:p>
                      <a:pPr marL="4572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Implement fruit’s scarring/disfigurement detection to the subsystem </a:t>
                      </a:r>
                      <a:endParaRPr sz="1800"/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Tested the weight sensor code with 2 load cells</a:t>
                      </a:r>
                      <a:endParaRPr sz="1800"/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</a:t>
                      </a:r>
                      <a:endParaRPr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0378d27c5_0_6"/>
          <p:cNvSpPr txBox="1">
            <a:spLocks noGrp="1"/>
          </p:cNvSpPr>
          <p:nvPr>
            <p:ph type="body" idx="1"/>
          </p:nvPr>
        </p:nvSpPr>
        <p:spPr>
          <a:xfrm>
            <a:off x="1981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SzPts val="3200"/>
              <a:buNone/>
            </a:pPr>
            <a:endParaRPr/>
          </a:p>
        </p:txBody>
      </p:sp>
      <p:sp>
        <p:nvSpPr>
          <p:cNvPr id="221" name="Google Shape;221;g1f0378d27c5_0_6"/>
          <p:cNvSpPr txBox="1">
            <a:spLocks noGrp="1"/>
          </p:cNvSpPr>
          <p:nvPr>
            <p:ph type="title"/>
          </p:nvPr>
        </p:nvSpPr>
        <p:spPr>
          <a:xfrm>
            <a:off x="2133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15000"/>
              </a:lnSpc>
              <a:buSzPts val="990"/>
            </a:pPr>
            <a:r>
              <a:rPr lang="en-US"/>
              <a:t>Subsystem 3, Sensor Application</a:t>
            </a:r>
            <a:endParaRPr/>
          </a:p>
          <a:p>
            <a:pPr>
              <a:lnSpc>
                <a:spcPct val="115000"/>
              </a:lnSpc>
              <a:buSzPts val="990"/>
            </a:pPr>
            <a:r>
              <a:rPr lang="en-US" sz="1720"/>
              <a:t>Lam Tran</a:t>
            </a:r>
            <a:endParaRPr sz="2980"/>
          </a:p>
        </p:txBody>
      </p:sp>
      <p:pic>
        <p:nvPicPr>
          <p:cNvPr id="222" name="Google Shape;222;g1f0378d27c5_0_6"/>
          <p:cNvPicPr preferRelativeResize="0"/>
          <p:nvPr/>
        </p:nvPicPr>
        <p:blipFill rotWithShape="1">
          <a:blip r:embed="rId3">
            <a:alphaModFix/>
          </a:blip>
          <a:srcRect l="6950"/>
          <a:stretch/>
        </p:blipFill>
        <p:spPr>
          <a:xfrm>
            <a:off x="1575176" y="2375612"/>
            <a:ext cx="3152625" cy="254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1f0378d27c5_0_6"/>
          <p:cNvPicPr preferRelativeResize="0"/>
          <p:nvPr/>
        </p:nvPicPr>
        <p:blipFill rotWithShape="1">
          <a:blip r:embed="rId4">
            <a:alphaModFix/>
          </a:blip>
          <a:srcRect l="34221" t="15075" r="13713" b="19547"/>
          <a:stretch/>
        </p:blipFill>
        <p:spPr>
          <a:xfrm>
            <a:off x="4782401" y="2161625"/>
            <a:ext cx="3152625" cy="29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f0378d27c5_0_6"/>
          <p:cNvPicPr preferRelativeResize="0"/>
          <p:nvPr/>
        </p:nvPicPr>
        <p:blipFill rotWithShape="1">
          <a:blip r:embed="rId5">
            <a:alphaModFix/>
          </a:blip>
          <a:srcRect l="23133" r="23638" b="41639"/>
          <a:stretch/>
        </p:blipFill>
        <p:spPr>
          <a:xfrm>
            <a:off x="8032701" y="2049275"/>
            <a:ext cx="2527549" cy="369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594f2f6c0_0_5"/>
          <p:cNvSpPr txBox="1">
            <a:spLocks noGrp="1"/>
          </p:cNvSpPr>
          <p:nvPr>
            <p:ph type="title"/>
          </p:nvPr>
        </p:nvSpPr>
        <p:spPr>
          <a:xfrm>
            <a:off x="1981200" y="10491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115000"/>
              </a:lnSpc>
              <a:buSzPct val="30937"/>
            </a:pPr>
            <a:r>
              <a:rPr lang="en-US"/>
              <a:t>Subsystem 3, Sensor Application</a:t>
            </a:r>
            <a:endParaRPr/>
          </a:p>
          <a:p>
            <a:endParaRPr/>
          </a:p>
        </p:txBody>
      </p:sp>
      <p:sp>
        <p:nvSpPr>
          <p:cNvPr id="231" name="Google Shape;231;g20594f2f6c0_0_5"/>
          <p:cNvSpPr txBox="1">
            <a:spLocks noGrp="1"/>
          </p:cNvSpPr>
          <p:nvPr>
            <p:ph type="body" idx="1"/>
          </p:nvPr>
        </p:nvSpPr>
        <p:spPr>
          <a:xfrm>
            <a:off x="1981200" y="2049270"/>
            <a:ext cx="8229600" cy="407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232" name="Google Shape;232;g20594f2f6c0_0_5"/>
          <p:cNvPicPr preferRelativeResize="0"/>
          <p:nvPr/>
        </p:nvPicPr>
        <p:blipFill rotWithShape="1">
          <a:blip r:embed="rId3">
            <a:alphaModFix/>
          </a:blip>
          <a:srcRect l="3588" t="35072" r="74025" b="26300"/>
          <a:stretch/>
        </p:blipFill>
        <p:spPr>
          <a:xfrm>
            <a:off x="1981200" y="1946925"/>
            <a:ext cx="2047150" cy="264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0594f2f6c0_0_5"/>
          <p:cNvPicPr preferRelativeResize="0"/>
          <p:nvPr/>
        </p:nvPicPr>
        <p:blipFill rotWithShape="1">
          <a:blip r:embed="rId3">
            <a:alphaModFix/>
          </a:blip>
          <a:srcRect l="28102" t="77612" r="40666" b="3731"/>
          <a:stretch/>
        </p:blipFill>
        <p:spPr>
          <a:xfrm>
            <a:off x="1734525" y="4851463"/>
            <a:ext cx="2855798" cy="127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0594f2f6c0_0_5"/>
          <p:cNvPicPr preferRelativeResize="0"/>
          <p:nvPr/>
        </p:nvPicPr>
        <p:blipFill rotWithShape="1">
          <a:blip r:embed="rId4">
            <a:alphaModFix/>
          </a:blip>
          <a:srcRect l="4142" t="41788" r="75932" b="31494"/>
          <a:stretch/>
        </p:blipFill>
        <p:spPr>
          <a:xfrm>
            <a:off x="5367538" y="2441326"/>
            <a:ext cx="1821972" cy="18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0594f2f6c0_0_5"/>
          <p:cNvPicPr preferRelativeResize="0"/>
          <p:nvPr/>
        </p:nvPicPr>
        <p:blipFill rotWithShape="1">
          <a:blip r:embed="rId4">
            <a:alphaModFix/>
          </a:blip>
          <a:srcRect l="40074" t="74478" r="28693" b="5521"/>
          <a:stretch/>
        </p:blipFill>
        <p:spPr>
          <a:xfrm>
            <a:off x="4850625" y="4805400"/>
            <a:ext cx="2855798" cy="137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0594f2f6c0_0_5"/>
          <p:cNvPicPr preferRelativeResize="0"/>
          <p:nvPr/>
        </p:nvPicPr>
        <p:blipFill rotWithShape="1">
          <a:blip r:embed="rId5">
            <a:alphaModFix/>
          </a:blip>
          <a:srcRect l="7426" t="52131" r="70908" b="21151"/>
          <a:stretch/>
        </p:blipFill>
        <p:spPr>
          <a:xfrm>
            <a:off x="8391250" y="2241289"/>
            <a:ext cx="1980974" cy="18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0594f2f6c0_0_5"/>
          <p:cNvPicPr preferRelativeResize="0"/>
          <p:nvPr/>
        </p:nvPicPr>
        <p:blipFill rotWithShape="1">
          <a:blip r:embed="rId5">
            <a:alphaModFix/>
          </a:blip>
          <a:srcRect l="30947" t="71527" r="37821" b="11966"/>
          <a:stretch/>
        </p:blipFill>
        <p:spPr>
          <a:xfrm>
            <a:off x="7872575" y="4805402"/>
            <a:ext cx="2855798" cy="113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0594f2f6c0_0_29"/>
          <p:cNvSpPr txBox="1">
            <a:spLocks noGrp="1"/>
          </p:cNvSpPr>
          <p:nvPr>
            <p:ph type="title"/>
          </p:nvPr>
        </p:nvSpPr>
        <p:spPr>
          <a:xfrm>
            <a:off x="1981200" y="10491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115000"/>
              </a:lnSpc>
              <a:buSzPts val="990"/>
            </a:pPr>
            <a:r>
              <a:rPr lang="en-US"/>
              <a:t>Subsystem 3, Sensor Application</a:t>
            </a:r>
            <a:endParaRPr/>
          </a:p>
        </p:txBody>
      </p:sp>
      <p:sp>
        <p:nvSpPr>
          <p:cNvPr id="244" name="Google Shape;244;g20594f2f6c0_0_29"/>
          <p:cNvSpPr txBox="1">
            <a:spLocks noGrp="1"/>
          </p:cNvSpPr>
          <p:nvPr>
            <p:ph type="body" idx="1"/>
          </p:nvPr>
        </p:nvSpPr>
        <p:spPr>
          <a:xfrm>
            <a:off x="1981200" y="2049270"/>
            <a:ext cx="8229600" cy="407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245" name="Google Shape;245;g20594f2f6c0_0_29"/>
          <p:cNvPicPr preferRelativeResize="0"/>
          <p:nvPr/>
        </p:nvPicPr>
        <p:blipFill rotWithShape="1">
          <a:blip r:embed="rId3">
            <a:alphaModFix/>
          </a:blip>
          <a:srcRect b="27097"/>
          <a:stretch/>
        </p:blipFill>
        <p:spPr>
          <a:xfrm>
            <a:off x="3308026" y="1852875"/>
            <a:ext cx="5575949" cy="499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"/>
          <p:cNvSpPr txBox="1">
            <a:spLocks noGrp="1"/>
          </p:cNvSpPr>
          <p:nvPr>
            <p:ph type="title"/>
          </p:nvPr>
        </p:nvSpPr>
        <p:spPr>
          <a:xfrm>
            <a:off x="392430" y="2605140"/>
            <a:ext cx="4110990" cy="164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Execution Plan: Recent Progress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D0C42-7823-B523-F436-64893C697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610" y="765810"/>
            <a:ext cx="7182156" cy="589814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"/>
          <p:cNvSpPr txBox="1">
            <a:spLocks noGrp="1"/>
          </p:cNvSpPr>
          <p:nvPr>
            <p:ph type="title"/>
          </p:nvPr>
        </p:nvSpPr>
        <p:spPr>
          <a:xfrm>
            <a:off x="422569" y="2622735"/>
            <a:ext cx="3635081" cy="16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Execution Plan: Upcoming Plans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F3B24-F97B-42EC-F4CE-B59307B5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81" y="914399"/>
            <a:ext cx="7602479" cy="570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20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"/>
          <p:cNvSpPr txBox="1">
            <a:spLocks noGrp="1"/>
          </p:cNvSpPr>
          <p:nvPr>
            <p:ph type="title"/>
          </p:nvPr>
        </p:nvSpPr>
        <p:spPr>
          <a:xfrm>
            <a:off x="1981200" y="670635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Validation Plan (part 1)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59075D-3797-2B7D-66FE-53C1ECC5B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" y="1279769"/>
            <a:ext cx="11866420" cy="557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20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"/>
          <p:cNvSpPr txBox="1">
            <a:spLocks noGrp="1"/>
          </p:cNvSpPr>
          <p:nvPr>
            <p:ph type="title"/>
          </p:nvPr>
        </p:nvSpPr>
        <p:spPr>
          <a:xfrm>
            <a:off x="1981200" y="670635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Validation Plan (part 2)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C8568-02BF-83AB-5517-ADCD5CDF3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6834"/>
            <a:ext cx="12192000" cy="3172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FFD1CE-23C4-B691-08A2-B984F3627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074" y="4489584"/>
            <a:ext cx="4587852" cy="233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60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0597003e46_2_121"/>
          <p:cNvSpPr txBox="1">
            <a:spLocks noGrp="1"/>
          </p:cNvSpPr>
          <p:nvPr>
            <p:ph type="title"/>
          </p:nvPr>
        </p:nvSpPr>
        <p:spPr>
          <a:xfrm>
            <a:off x="1981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/>
              <a:t>Project Description</a:t>
            </a:r>
            <a:endParaRPr/>
          </a:p>
        </p:txBody>
      </p:sp>
      <p:sp>
        <p:nvSpPr>
          <p:cNvPr id="112" name="Google Shape;112;g20597003e46_2_121"/>
          <p:cNvSpPr txBox="1">
            <a:spLocks noGrp="1"/>
          </p:cNvSpPr>
          <p:nvPr>
            <p:ph type="body" idx="1"/>
          </p:nvPr>
        </p:nvSpPr>
        <p:spPr>
          <a:xfrm>
            <a:off x="1981200" y="2049275"/>
            <a:ext cx="8229600" cy="29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indent="0">
              <a:spcBef>
                <a:spcPts val="0"/>
              </a:spcBef>
              <a:buSzPct val="56250"/>
              <a:buNone/>
            </a:pPr>
            <a:r>
              <a:rPr lang="en-US"/>
              <a:t>Sorting fruit by hand can be tedious and expensive.</a:t>
            </a:r>
            <a:endParaRPr/>
          </a:p>
          <a:p>
            <a:pPr marL="0" indent="0">
              <a:spcBef>
                <a:spcPts val="0"/>
              </a:spcBef>
              <a:buSzPct val="56250"/>
              <a:buNone/>
            </a:pPr>
            <a:endParaRPr/>
          </a:p>
          <a:p>
            <a:pPr marL="0" indent="0">
              <a:spcBef>
                <a:spcPts val="0"/>
              </a:spcBef>
              <a:buSzPct val="56250"/>
              <a:buNone/>
            </a:pPr>
            <a:r>
              <a:rPr lang="en-US"/>
              <a:t>The Robotic Sorting System is an automatic sorting system that requires limited manpower/oversight that can accurately sort fruit by their size and quality without the user having to do it themselves.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"/>
          <p:cNvSpPr txBox="1">
            <a:spLocks noGrp="1"/>
          </p:cNvSpPr>
          <p:nvPr>
            <p:ph type="body" idx="1"/>
          </p:nvPr>
        </p:nvSpPr>
        <p:spPr>
          <a:xfrm>
            <a:off x="1981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SzPts val="3200"/>
              <a:buNone/>
            </a:pPr>
            <a:endParaRPr b="1"/>
          </a:p>
          <a:p>
            <a:pPr marL="0" indent="0">
              <a:buSzPts val="3200"/>
              <a:buNone/>
            </a:pPr>
            <a:endParaRPr b="1"/>
          </a:p>
          <a:p>
            <a:pPr marL="0" indent="0" algn="ctr">
              <a:buSzPts val="3200"/>
              <a:buNone/>
            </a:pPr>
            <a:endParaRPr b="1"/>
          </a:p>
          <a:p>
            <a:pPr marL="0" indent="0" algn="ctr">
              <a:buSzPts val="3200"/>
              <a:buNone/>
            </a:pPr>
            <a:r>
              <a:rPr lang="en-US" b="1"/>
              <a:t>Thank you!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0597003e46_2_166"/>
          <p:cNvSpPr txBox="1">
            <a:spLocks noGrp="1"/>
          </p:cNvSpPr>
          <p:nvPr>
            <p:ph type="title"/>
          </p:nvPr>
        </p:nvSpPr>
        <p:spPr>
          <a:xfrm>
            <a:off x="1981200" y="872795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/>
              <a:t>System Diagram</a:t>
            </a:r>
            <a:endParaRPr/>
          </a:p>
        </p:txBody>
      </p:sp>
      <p:sp>
        <p:nvSpPr>
          <p:cNvPr id="118" name="Google Shape;118;g20597003e46_2_166"/>
          <p:cNvSpPr txBox="1"/>
          <p:nvPr/>
        </p:nvSpPr>
        <p:spPr>
          <a:xfrm>
            <a:off x="4442867" y="1517266"/>
            <a:ext cx="3306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100"/>
            </a:pPr>
            <a:r>
              <a:rPr lang="en-US" sz="1100" i="1">
                <a:solidFill>
                  <a:srgbClr val="707070"/>
                </a:solidFill>
              </a:rPr>
              <a:t>Maroon arrows denote physical inputs and outputs</a:t>
            </a:r>
            <a:endParaRPr/>
          </a:p>
        </p:txBody>
      </p:sp>
      <p:sp>
        <p:nvSpPr>
          <p:cNvPr id="119" name="Google Shape;119;g20597003e46_2_166"/>
          <p:cNvSpPr/>
          <p:nvPr/>
        </p:nvSpPr>
        <p:spPr>
          <a:xfrm>
            <a:off x="2195385" y="3855401"/>
            <a:ext cx="1365558" cy="693856"/>
          </a:xfrm>
          <a:prstGeom prst="flowChartProcess">
            <a:avLst/>
          </a:prstGeom>
          <a:solidFill>
            <a:srgbClr val="D1D1D1"/>
          </a:solidFill>
          <a:ln w="9525" cap="flat" cmpd="sng">
            <a:solidFill>
              <a:srgbClr val="7070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>
                <a:solidFill>
                  <a:schemeClr val="dk1"/>
                </a:solidFill>
              </a:rPr>
              <a:t>Sensors</a:t>
            </a:r>
            <a:endParaRPr/>
          </a:p>
        </p:txBody>
      </p:sp>
      <p:sp>
        <p:nvSpPr>
          <p:cNvPr id="120" name="Google Shape;120;g20597003e46_2_166"/>
          <p:cNvSpPr/>
          <p:nvPr/>
        </p:nvSpPr>
        <p:spPr>
          <a:xfrm>
            <a:off x="2195385" y="2588768"/>
            <a:ext cx="1365558" cy="693856"/>
          </a:xfrm>
          <a:prstGeom prst="flowChartProcess">
            <a:avLst/>
          </a:prstGeom>
          <a:solidFill>
            <a:srgbClr val="D1D1D1"/>
          </a:solidFill>
          <a:ln w="9525" cap="flat" cmpd="sng">
            <a:solidFill>
              <a:srgbClr val="7070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>
                <a:solidFill>
                  <a:schemeClr val="dk1"/>
                </a:solidFill>
              </a:rPr>
              <a:t>Android Application</a:t>
            </a:r>
            <a:endParaRPr/>
          </a:p>
        </p:txBody>
      </p:sp>
      <p:sp>
        <p:nvSpPr>
          <p:cNvPr id="121" name="Google Shape;121;g20597003e46_2_166"/>
          <p:cNvSpPr/>
          <p:nvPr/>
        </p:nvSpPr>
        <p:spPr>
          <a:xfrm>
            <a:off x="2195385" y="5171610"/>
            <a:ext cx="1365558" cy="693856"/>
          </a:xfrm>
          <a:prstGeom prst="flowChartProcess">
            <a:avLst/>
          </a:prstGeom>
          <a:solidFill>
            <a:srgbClr val="D1D1D1"/>
          </a:solidFill>
          <a:ln w="9525" cap="flat" cmpd="sng">
            <a:solidFill>
              <a:srgbClr val="7070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>
                <a:solidFill>
                  <a:schemeClr val="dk1"/>
                </a:solidFill>
              </a:rPr>
              <a:t>Power Control</a:t>
            </a:r>
            <a:endParaRPr/>
          </a:p>
        </p:txBody>
      </p:sp>
      <p:sp>
        <p:nvSpPr>
          <p:cNvPr id="122" name="Google Shape;122;g20597003e46_2_166"/>
          <p:cNvSpPr/>
          <p:nvPr/>
        </p:nvSpPr>
        <p:spPr>
          <a:xfrm>
            <a:off x="4184981" y="3855401"/>
            <a:ext cx="1365558" cy="693856"/>
          </a:xfrm>
          <a:prstGeom prst="flowChartProcess">
            <a:avLst/>
          </a:prstGeom>
          <a:solidFill>
            <a:srgbClr val="D1D1D1"/>
          </a:solidFill>
          <a:ln w="9525" cap="flat" cmpd="sng">
            <a:solidFill>
              <a:srgbClr val="7070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>
                <a:solidFill>
                  <a:schemeClr val="dk1"/>
                </a:solidFill>
              </a:rPr>
              <a:t>Raspberry Pi</a:t>
            </a:r>
            <a:endParaRPr/>
          </a:p>
        </p:txBody>
      </p:sp>
      <p:sp>
        <p:nvSpPr>
          <p:cNvPr id="123" name="Google Shape;123;g20597003e46_2_166"/>
          <p:cNvSpPr/>
          <p:nvPr/>
        </p:nvSpPr>
        <p:spPr>
          <a:xfrm>
            <a:off x="6451844" y="4428178"/>
            <a:ext cx="1365558" cy="693856"/>
          </a:xfrm>
          <a:prstGeom prst="flowChartProcess">
            <a:avLst/>
          </a:prstGeom>
          <a:solidFill>
            <a:srgbClr val="D1D1D1"/>
          </a:solidFill>
          <a:ln w="9525" cap="flat" cmpd="sng">
            <a:solidFill>
              <a:srgbClr val="7070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>
                <a:solidFill>
                  <a:schemeClr val="dk1"/>
                </a:solidFill>
              </a:rPr>
              <a:t>Robotic Levers</a:t>
            </a:r>
            <a:endParaRPr/>
          </a:p>
        </p:txBody>
      </p:sp>
      <p:sp>
        <p:nvSpPr>
          <p:cNvPr id="124" name="Google Shape;124;g20597003e46_2_166"/>
          <p:cNvSpPr/>
          <p:nvPr/>
        </p:nvSpPr>
        <p:spPr>
          <a:xfrm>
            <a:off x="6451844" y="3204848"/>
            <a:ext cx="1365558" cy="693856"/>
          </a:xfrm>
          <a:prstGeom prst="flowChartProcess">
            <a:avLst/>
          </a:prstGeom>
          <a:solidFill>
            <a:srgbClr val="D1D1D1"/>
          </a:solidFill>
          <a:ln w="9525" cap="flat" cmpd="sng">
            <a:solidFill>
              <a:srgbClr val="7070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>
                <a:solidFill>
                  <a:schemeClr val="dk1"/>
                </a:solidFill>
              </a:rPr>
              <a:t>Conveyor Belt</a:t>
            </a:r>
            <a:endParaRPr/>
          </a:p>
        </p:txBody>
      </p:sp>
      <p:cxnSp>
        <p:nvCxnSpPr>
          <p:cNvPr id="125" name="Google Shape;125;g20597003e46_2_166"/>
          <p:cNvCxnSpPr>
            <a:endCxn id="122" idx="0"/>
          </p:cNvCxnSpPr>
          <p:nvPr/>
        </p:nvCxnSpPr>
        <p:spPr>
          <a:xfrm>
            <a:off x="3560960" y="3094001"/>
            <a:ext cx="1306800" cy="7614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" name="Google Shape;126;g20597003e46_2_166"/>
          <p:cNvCxnSpPr>
            <a:stCxn id="122" idx="0"/>
          </p:cNvCxnSpPr>
          <p:nvPr/>
        </p:nvCxnSpPr>
        <p:spPr>
          <a:xfrm rot="5400000" flipH="1">
            <a:off x="3672560" y="2660201"/>
            <a:ext cx="1083600" cy="13068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7" name="Google Shape;127;g20597003e46_2_166"/>
          <p:cNvSpPr txBox="1"/>
          <p:nvPr/>
        </p:nvSpPr>
        <p:spPr>
          <a:xfrm rot="2030022">
            <a:off x="4060654" y="2874404"/>
            <a:ext cx="995718" cy="230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900"/>
            </a:pPr>
            <a:r>
              <a:rPr lang="en-US" sz="900"/>
              <a:t>System Status</a:t>
            </a:r>
            <a:endParaRPr/>
          </a:p>
        </p:txBody>
      </p:sp>
      <p:sp>
        <p:nvSpPr>
          <p:cNvPr id="128" name="Google Shape;128;g20597003e46_2_166"/>
          <p:cNvSpPr/>
          <p:nvPr/>
        </p:nvSpPr>
        <p:spPr>
          <a:xfrm>
            <a:off x="6959817" y="1907567"/>
            <a:ext cx="341700" cy="1002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00000"/>
          </a:solidFill>
          <a:ln w="25400" cap="flat" cmpd="sng">
            <a:solidFill>
              <a:srgbClr val="3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9" name="Google Shape;129;g20597003e46_2_166"/>
          <p:cNvSpPr txBox="1"/>
          <p:nvPr/>
        </p:nvSpPr>
        <p:spPr>
          <a:xfrm rot="2029783">
            <a:off x="3662688" y="3406224"/>
            <a:ext cx="1365482" cy="230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900"/>
            </a:pPr>
            <a:r>
              <a:rPr lang="en-US" sz="900"/>
              <a:t>Sorting Configuration</a:t>
            </a:r>
            <a:endParaRPr/>
          </a:p>
        </p:txBody>
      </p:sp>
      <p:sp>
        <p:nvSpPr>
          <p:cNvPr id="130" name="Google Shape;130;g20597003e46_2_166"/>
          <p:cNvSpPr txBox="1"/>
          <p:nvPr/>
        </p:nvSpPr>
        <p:spPr>
          <a:xfrm>
            <a:off x="3748990" y="3935101"/>
            <a:ext cx="443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900"/>
            </a:pPr>
            <a:r>
              <a:rPr lang="en-US" sz="900"/>
              <a:t>Data</a:t>
            </a:r>
            <a:endParaRPr/>
          </a:p>
        </p:txBody>
      </p:sp>
      <p:sp>
        <p:nvSpPr>
          <p:cNvPr id="131" name="Google Shape;131;g20597003e46_2_166"/>
          <p:cNvSpPr txBox="1"/>
          <p:nvPr/>
        </p:nvSpPr>
        <p:spPr>
          <a:xfrm>
            <a:off x="7301542" y="2185673"/>
            <a:ext cx="76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400"/>
            </a:pPr>
            <a:r>
              <a:rPr lang="en-US" i="1"/>
              <a:t>Fruits</a:t>
            </a:r>
            <a:endParaRPr/>
          </a:p>
        </p:txBody>
      </p:sp>
      <p:cxnSp>
        <p:nvCxnSpPr>
          <p:cNvPr id="132" name="Google Shape;132;g20597003e46_2_166"/>
          <p:cNvCxnSpPr>
            <a:stCxn id="122" idx="3"/>
            <a:endCxn id="123" idx="1"/>
          </p:cNvCxnSpPr>
          <p:nvPr/>
        </p:nvCxnSpPr>
        <p:spPr>
          <a:xfrm>
            <a:off x="5550539" y="4202329"/>
            <a:ext cx="901200" cy="57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3" name="Google Shape;133;g20597003e46_2_166"/>
          <p:cNvSpPr txBox="1"/>
          <p:nvPr/>
        </p:nvSpPr>
        <p:spPr>
          <a:xfrm>
            <a:off x="5888904" y="4201894"/>
            <a:ext cx="443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900"/>
            </a:pPr>
            <a:r>
              <a:rPr lang="en-US" sz="900"/>
              <a:t>Data</a:t>
            </a:r>
            <a:endParaRPr/>
          </a:p>
        </p:txBody>
      </p:sp>
      <p:sp>
        <p:nvSpPr>
          <p:cNvPr id="134" name="Google Shape;134;g20597003e46_2_166"/>
          <p:cNvSpPr/>
          <p:nvPr/>
        </p:nvSpPr>
        <p:spPr>
          <a:xfrm rot="-5400000">
            <a:off x="8462490" y="4254841"/>
            <a:ext cx="341700" cy="1040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00000"/>
          </a:solidFill>
          <a:ln w="25400" cap="flat" cmpd="sng">
            <a:solidFill>
              <a:srgbClr val="3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g20597003e46_2_166"/>
          <p:cNvSpPr txBox="1"/>
          <p:nvPr/>
        </p:nvSpPr>
        <p:spPr>
          <a:xfrm>
            <a:off x="9225156" y="4520664"/>
            <a:ext cx="118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400"/>
            </a:pPr>
            <a:r>
              <a:rPr lang="en-US" i="1"/>
              <a:t>Fruit Receptacles</a:t>
            </a:r>
            <a:endParaRPr/>
          </a:p>
        </p:txBody>
      </p:sp>
      <p:cxnSp>
        <p:nvCxnSpPr>
          <p:cNvPr id="136" name="Google Shape;136;g20597003e46_2_166"/>
          <p:cNvCxnSpPr>
            <a:stCxn id="124" idx="2"/>
            <a:endCxn id="123" idx="0"/>
          </p:cNvCxnSpPr>
          <p:nvPr/>
        </p:nvCxnSpPr>
        <p:spPr>
          <a:xfrm>
            <a:off x="7134623" y="3898704"/>
            <a:ext cx="0" cy="529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7" name="Google Shape;137;g20597003e46_2_166"/>
          <p:cNvSpPr txBox="1"/>
          <p:nvPr/>
        </p:nvSpPr>
        <p:spPr>
          <a:xfrm>
            <a:off x="7163931" y="4040406"/>
            <a:ext cx="561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900"/>
            </a:pPr>
            <a:r>
              <a:rPr lang="en-US" sz="900"/>
              <a:t>Fruits</a:t>
            </a:r>
            <a:endParaRPr/>
          </a:p>
        </p:txBody>
      </p:sp>
      <p:sp>
        <p:nvSpPr>
          <p:cNvPr id="138" name="Google Shape;138;g20597003e46_2_166"/>
          <p:cNvSpPr/>
          <p:nvPr/>
        </p:nvSpPr>
        <p:spPr>
          <a:xfrm>
            <a:off x="2707300" y="1907566"/>
            <a:ext cx="341700" cy="431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00000"/>
          </a:solidFill>
          <a:ln w="25400" cap="flat" cmpd="sng">
            <a:solidFill>
              <a:srgbClr val="3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9" name="Google Shape;139;g20597003e46_2_166"/>
          <p:cNvSpPr txBox="1"/>
          <p:nvPr/>
        </p:nvSpPr>
        <p:spPr>
          <a:xfrm>
            <a:off x="3100047" y="1970700"/>
            <a:ext cx="1506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400"/>
            </a:pPr>
            <a:r>
              <a:rPr lang="en-US" i="1"/>
              <a:t>Operator Input</a:t>
            </a:r>
            <a:endParaRPr/>
          </a:p>
        </p:txBody>
      </p:sp>
      <p:sp>
        <p:nvSpPr>
          <p:cNvPr id="140" name="Google Shape;140;g20597003e46_2_166"/>
          <p:cNvSpPr/>
          <p:nvPr/>
        </p:nvSpPr>
        <p:spPr>
          <a:xfrm rot="10800000" flipH="1">
            <a:off x="2699878" y="6244915"/>
            <a:ext cx="341700" cy="431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00000"/>
          </a:solidFill>
          <a:ln w="25400" cap="flat" cmpd="sng">
            <a:solidFill>
              <a:srgbClr val="3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g20597003e46_2_166"/>
          <p:cNvSpPr txBox="1"/>
          <p:nvPr/>
        </p:nvSpPr>
        <p:spPr>
          <a:xfrm>
            <a:off x="3051711" y="6307700"/>
            <a:ext cx="1506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400"/>
            </a:pPr>
            <a:r>
              <a:rPr lang="en-US" i="1"/>
              <a:t>Wall Power</a:t>
            </a:r>
            <a:endParaRPr/>
          </a:p>
        </p:txBody>
      </p:sp>
      <p:sp>
        <p:nvSpPr>
          <p:cNvPr id="142" name="Google Shape;142;g20597003e46_2_166"/>
          <p:cNvSpPr/>
          <p:nvPr/>
        </p:nvSpPr>
        <p:spPr>
          <a:xfrm>
            <a:off x="2025193" y="2451923"/>
            <a:ext cx="1697884" cy="970557"/>
          </a:xfrm>
          <a:prstGeom prst="flowChartProcess">
            <a:avLst/>
          </a:prstGeom>
          <a:noFill/>
          <a:ln w="25400" cap="flat" cmpd="sng">
            <a:solidFill>
              <a:srgbClr val="00B05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g20597003e46_2_166"/>
          <p:cNvSpPr txBox="1"/>
          <p:nvPr/>
        </p:nvSpPr>
        <p:spPr>
          <a:xfrm>
            <a:off x="1936823" y="3410940"/>
            <a:ext cx="1506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050"/>
            </a:pPr>
            <a:r>
              <a:rPr lang="en-US" sz="1050">
                <a:solidFill>
                  <a:srgbClr val="00B050"/>
                </a:solidFill>
              </a:rPr>
              <a:t>Joseph Miller</a:t>
            </a:r>
            <a:endParaRPr/>
          </a:p>
        </p:txBody>
      </p:sp>
      <p:sp>
        <p:nvSpPr>
          <p:cNvPr id="144" name="Google Shape;144;g20597003e46_2_166"/>
          <p:cNvSpPr/>
          <p:nvPr/>
        </p:nvSpPr>
        <p:spPr>
          <a:xfrm>
            <a:off x="2021799" y="3740393"/>
            <a:ext cx="1697884" cy="970557"/>
          </a:xfrm>
          <a:prstGeom prst="flowChartProcess">
            <a:avLst/>
          </a:prstGeom>
          <a:noFill/>
          <a:ln w="25400" cap="flat" cmpd="sng">
            <a:solidFill>
              <a:srgbClr val="7030A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5" name="Google Shape;145;g20597003e46_2_166"/>
          <p:cNvSpPr/>
          <p:nvPr/>
        </p:nvSpPr>
        <p:spPr>
          <a:xfrm>
            <a:off x="2025193" y="5033261"/>
            <a:ext cx="1697884" cy="970557"/>
          </a:xfrm>
          <a:prstGeom prst="flowChartProcess">
            <a:avLst/>
          </a:prstGeom>
          <a:noFill/>
          <a:ln w="25400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g20597003e46_2_166"/>
          <p:cNvSpPr/>
          <p:nvPr/>
        </p:nvSpPr>
        <p:spPr>
          <a:xfrm>
            <a:off x="6281737" y="3045639"/>
            <a:ext cx="1697884" cy="2212200"/>
          </a:xfrm>
          <a:prstGeom prst="flowChartProcess">
            <a:avLst/>
          </a:prstGeom>
          <a:noFill/>
          <a:ln w="25400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7" name="Google Shape;147;g20597003e46_2_166"/>
          <p:cNvSpPr txBox="1"/>
          <p:nvPr/>
        </p:nvSpPr>
        <p:spPr>
          <a:xfrm>
            <a:off x="1904390" y="4712630"/>
            <a:ext cx="94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050"/>
            </a:pPr>
            <a:r>
              <a:rPr lang="en-US" sz="1050">
                <a:solidFill>
                  <a:srgbClr val="7030A0"/>
                </a:solidFill>
              </a:rPr>
              <a:t>Lam Tran</a:t>
            </a:r>
            <a:endParaRPr/>
          </a:p>
        </p:txBody>
      </p:sp>
      <p:sp>
        <p:nvSpPr>
          <p:cNvPr id="148" name="Google Shape;148;g20597003e46_2_166"/>
          <p:cNvSpPr txBox="1"/>
          <p:nvPr/>
        </p:nvSpPr>
        <p:spPr>
          <a:xfrm>
            <a:off x="1946522" y="6014320"/>
            <a:ext cx="1506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050"/>
            </a:pPr>
            <a:r>
              <a:rPr lang="en-US" sz="1050">
                <a:solidFill>
                  <a:srgbClr val="C00000"/>
                </a:solidFill>
              </a:rPr>
              <a:t>Pace Dominy</a:t>
            </a:r>
            <a:endParaRPr/>
          </a:p>
        </p:txBody>
      </p:sp>
      <p:sp>
        <p:nvSpPr>
          <p:cNvPr id="149" name="Google Shape;149;g20597003e46_2_166"/>
          <p:cNvSpPr txBox="1"/>
          <p:nvPr/>
        </p:nvSpPr>
        <p:spPr>
          <a:xfrm>
            <a:off x="6179523" y="5268736"/>
            <a:ext cx="1506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050"/>
            </a:pPr>
            <a:r>
              <a:rPr lang="en-US" sz="1050">
                <a:solidFill>
                  <a:srgbClr val="C00000"/>
                </a:solidFill>
              </a:rPr>
              <a:t>Pace Dominy</a:t>
            </a:r>
            <a:endParaRPr/>
          </a:p>
        </p:txBody>
      </p:sp>
      <p:cxnSp>
        <p:nvCxnSpPr>
          <p:cNvPr id="150" name="Google Shape;150;g20597003e46_2_166"/>
          <p:cNvCxnSpPr>
            <a:stCxn id="122" idx="3"/>
            <a:endCxn id="124" idx="1"/>
          </p:cNvCxnSpPr>
          <p:nvPr/>
        </p:nvCxnSpPr>
        <p:spPr>
          <a:xfrm rot="10800000" flipH="1">
            <a:off x="5550539" y="3551629"/>
            <a:ext cx="901200" cy="650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1" name="Google Shape;151;g20597003e46_2_166"/>
          <p:cNvSpPr txBox="1"/>
          <p:nvPr/>
        </p:nvSpPr>
        <p:spPr>
          <a:xfrm>
            <a:off x="5716405" y="3398402"/>
            <a:ext cx="605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900"/>
            </a:pPr>
            <a:r>
              <a:rPr lang="en-US" sz="900"/>
              <a:t>Control</a:t>
            </a:r>
            <a:endParaRPr/>
          </a:p>
        </p:txBody>
      </p:sp>
      <p:cxnSp>
        <p:nvCxnSpPr>
          <p:cNvPr id="152" name="Google Shape;152;g20597003e46_2_166"/>
          <p:cNvCxnSpPr>
            <a:stCxn id="121" idx="3"/>
          </p:cNvCxnSpPr>
          <p:nvPr/>
        </p:nvCxnSpPr>
        <p:spPr>
          <a:xfrm>
            <a:off x="3560943" y="5518538"/>
            <a:ext cx="78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3" name="Google Shape;153;g20597003e46_2_166"/>
          <p:cNvSpPr txBox="1"/>
          <p:nvPr/>
        </p:nvSpPr>
        <p:spPr>
          <a:xfrm>
            <a:off x="4430289" y="5146574"/>
            <a:ext cx="102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900"/>
            </a:pPr>
            <a:r>
              <a:rPr lang="en-US" sz="900" i="1"/>
              <a:t>Provides power to all subsystems except Android application</a:t>
            </a:r>
            <a:endParaRPr sz="900" i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>
            <a:spLocks noGrp="1"/>
          </p:cNvSpPr>
          <p:nvPr>
            <p:ph type="title"/>
          </p:nvPr>
        </p:nvSpPr>
        <p:spPr>
          <a:xfrm>
            <a:off x="19174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/>
              <a:t>Project Timeline</a:t>
            </a:r>
            <a:endParaRPr/>
          </a:p>
        </p:txBody>
      </p:sp>
      <p:graphicFrame>
        <p:nvGraphicFramePr>
          <p:cNvPr id="159" name="Google Shape;159;p4"/>
          <p:cNvGraphicFramePr/>
          <p:nvPr/>
        </p:nvGraphicFramePr>
        <p:xfrm>
          <a:off x="1575659" y="2788754"/>
          <a:ext cx="8571350" cy="1586000"/>
        </p:xfrm>
        <a:graphic>
          <a:graphicData uri="http://schemas.openxmlformats.org/drawingml/2006/table">
            <a:tbl>
              <a:tblPr>
                <a:noFill/>
                <a:tableStyleId>{652E24D2-E1E3-406E-97DB-6417BE17A3D6}</a:tableStyleId>
              </a:tblPr>
              <a:tblGrid>
                <a:gridCol w="124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8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2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9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586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/>
                        <a:t>Finished Android Application subsystem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(completed </a:t>
                      </a:r>
                      <a:r>
                        <a:rPr lang="en-US" sz="1300"/>
                        <a:t>2</a:t>
                      </a:r>
                      <a:r>
                        <a:rPr lang="en-US" sz="1300" u="none" strike="noStrike" cap="none"/>
                        <a:t>/</a:t>
                      </a:r>
                      <a:r>
                        <a:rPr lang="en-US" sz="1300"/>
                        <a:t>5</a:t>
                      </a:r>
                      <a:r>
                        <a:rPr lang="en-US" sz="1300" u="none" strike="noStrike" cap="none"/>
                        <a:t>)</a:t>
                      </a:r>
                      <a:endParaRPr sz="1400" u="none" strike="noStrike" cap="none"/>
                    </a:p>
                  </a:txBody>
                  <a:tcPr marL="91425" marR="91425" marT="45675" marB="456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/>
                        <a:t>Finished Sensor</a:t>
                      </a:r>
                      <a:r>
                        <a:rPr lang="en-US" sz="1300" u="none" strike="noStrike" cap="none"/>
                        <a:t> subs</a:t>
                      </a:r>
                      <a:r>
                        <a:rPr lang="en-US" sz="1300"/>
                        <a:t>ystem </a:t>
                      </a:r>
                      <a:r>
                        <a:rPr lang="en-US" sz="1300" u="none" strike="noStrike" cap="none"/>
                        <a:t>(completed </a:t>
                      </a:r>
                      <a:r>
                        <a:rPr lang="en-US" sz="1300"/>
                        <a:t>2</a:t>
                      </a:r>
                      <a:r>
                        <a:rPr lang="en-US" sz="1300" u="none" strike="noStrike" cap="none"/>
                        <a:t>/1</a:t>
                      </a:r>
                      <a:r>
                        <a:rPr lang="en-US" sz="1300"/>
                        <a:t>2</a:t>
                      </a:r>
                      <a:r>
                        <a:rPr lang="en-US" sz="1300" u="none" strike="noStrike" cap="none"/>
                        <a:t>)</a:t>
                      </a:r>
                      <a:endParaRPr sz="1300" u="none" strike="noStrike" cap="none"/>
                    </a:p>
                  </a:txBody>
                  <a:tcPr marL="91425" marR="91425" marT="45675" marB="456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94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/>
                        <a:t>Power Control System</a:t>
                      </a:r>
                      <a:br>
                        <a:rPr lang="en-US" sz="1300" u="none" strike="noStrike" cap="none"/>
                      </a:br>
                      <a:r>
                        <a:rPr lang="en-US" sz="1300" u="none" strike="noStrike" cap="none"/>
                        <a:t>(to complete by </a:t>
                      </a:r>
                      <a:r>
                        <a:rPr lang="en-US" sz="1300"/>
                        <a:t>2</a:t>
                      </a:r>
                      <a:r>
                        <a:rPr lang="en-US" sz="1300" u="none" strike="noStrike" cap="none"/>
                        <a:t>/12)</a:t>
                      </a:r>
                      <a:endParaRPr sz="1300" u="none" strike="noStrike" cap="none"/>
                    </a:p>
                  </a:txBody>
                  <a:tcPr marL="91425" marR="91425" marT="45675" marB="456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Final Integratio</a:t>
                      </a:r>
                      <a:r>
                        <a:rPr lang="en-US" sz="1300"/>
                        <a:t>n of Android App connection</a:t>
                      </a:r>
                      <a:br>
                        <a:rPr lang="en-US" sz="1300" u="none" strike="noStrike" cap="none"/>
                      </a:br>
                      <a:r>
                        <a:rPr lang="en-US" sz="1300" u="none" strike="noStrike" cap="none"/>
                        <a:t>(to complete by </a:t>
                      </a:r>
                      <a:r>
                        <a:rPr lang="en-US" sz="1300"/>
                        <a:t>2</a:t>
                      </a:r>
                      <a:r>
                        <a:rPr lang="en-US" sz="1300" u="none" strike="noStrike" cap="none"/>
                        <a:t>/</a:t>
                      </a:r>
                      <a:r>
                        <a:rPr lang="en-US" sz="1300"/>
                        <a:t>2</a:t>
                      </a:r>
                      <a:r>
                        <a:rPr lang="en-US" sz="1300" u="none" strike="noStrike" cap="none"/>
                        <a:t>5)</a:t>
                      </a:r>
                      <a:endParaRPr sz="1400" u="none" strike="noStrike" cap="none"/>
                    </a:p>
                  </a:txBody>
                  <a:tcPr marL="91425" marR="91425" marT="45675" marB="456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/>
                        <a:t>Finish basic Robotic Sorting System functionality</a:t>
                      </a:r>
                      <a:br>
                        <a:rPr lang="en-US" sz="1300" u="none" strike="noStrike" cap="none"/>
                      </a:br>
                      <a:r>
                        <a:rPr lang="en-US" sz="1300" u="none" strike="noStrike" cap="none"/>
                        <a:t>(to complete by </a:t>
                      </a:r>
                      <a:r>
                        <a:rPr lang="en-US" sz="1300"/>
                        <a:t>3/7</a:t>
                      </a:r>
                      <a:r>
                        <a:rPr lang="en-US" sz="1300" u="none" strike="noStrike" cap="none"/>
                        <a:t>)</a:t>
                      </a:r>
                      <a:endParaRPr sz="1400" u="none" strike="noStrike" cap="none"/>
                    </a:p>
                  </a:txBody>
                  <a:tcPr marL="91425" marR="91425" marT="45675" marB="456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/>
                        <a:t>All subsystems integrated</a:t>
                      </a:r>
                      <a:br>
                        <a:rPr lang="en-US" sz="1300" u="none" strike="noStrike" cap="none"/>
                      </a:br>
                      <a:r>
                        <a:rPr lang="en-US" sz="1300" u="none" strike="noStrike" cap="none"/>
                        <a:t>(to complete by </a:t>
                      </a:r>
                      <a:r>
                        <a:rPr lang="en-US" sz="1300"/>
                        <a:t>4/9</a:t>
                      </a:r>
                      <a:r>
                        <a:rPr lang="en-US" sz="1300" u="none" strike="noStrike" cap="none"/>
                        <a:t>)</a:t>
                      </a:r>
                      <a:endParaRPr sz="1400" u="none" strike="noStrike" cap="none"/>
                    </a:p>
                  </a:txBody>
                  <a:tcPr marL="91425" marR="91425" marT="45675" marB="456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/>
                        <a:t>Final Project Demonstration</a:t>
                      </a:r>
                      <a:r>
                        <a:rPr lang="en-US" sz="1300" u="none" strike="noStrike" cap="none"/>
                        <a:t> </a:t>
                      </a:r>
                      <a:br>
                        <a:rPr lang="en-US" sz="1300" u="none" strike="noStrike" cap="none"/>
                      </a:br>
                      <a:r>
                        <a:rPr lang="en-US" sz="1300" u="none" strike="noStrike" cap="none"/>
                        <a:t>(to complete by </a:t>
                      </a:r>
                      <a:r>
                        <a:rPr lang="en-US" sz="1300"/>
                        <a:t>4</a:t>
                      </a:r>
                      <a:r>
                        <a:rPr lang="en-US" sz="1300" u="none" strike="noStrike" cap="none"/>
                        <a:t>/</a:t>
                      </a:r>
                      <a:r>
                        <a:rPr lang="en-US" sz="1300"/>
                        <a:t>24</a:t>
                      </a:r>
                      <a:r>
                        <a:rPr lang="en-US" sz="1300" u="none" strike="noStrike" cap="none"/>
                        <a:t>)</a:t>
                      </a:r>
                      <a:endParaRPr sz="1300" u="none" strike="noStrike" cap="none"/>
                    </a:p>
                  </a:txBody>
                  <a:tcPr marL="91425" marR="91425" marT="45675" marB="456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"/>
          <p:cNvSpPr txBox="1">
            <a:spLocks noGrp="1"/>
          </p:cNvSpPr>
          <p:nvPr>
            <p:ph type="title"/>
          </p:nvPr>
        </p:nvSpPr>
        <p:spPr>
          <a:xfrm>
            <a:off x="1981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15000"/>
              </a:lnSpc>
              <a:buSzPts val="990"/>
            </a:pPr>
            <a:r>
              <a:rPr lang="en-US"/>
              <a:t>Subsystem 1, Android Application</a:t>
            </a:r>
            <a:endParaRPr/>
          </a:p>
          <a:p>
            <a:pPr>
              <a:lnSpc>
                <a:spcPct val="115000"/>
              </a:lnSpc>
              <a:buSzPts val="990"/>
            </a:pPr>
            <a:r>
              <a:rPr lang="en-US" sz="1720"/>
              <a:t>Joseph Miller</a:t>
            </a:r>
            <a:endParaRPr sz="2980"/>
          </a:p>
        </p:txBody>
      </p:sp>
      <p:graphicFrame>
        <p:nvGraphicFramePr>
          <p:cNvPr id="165" name="Google Shape;165;p5"/>
          <p:cNvGraphicFramePr/>
          <p:nvPr>
            <p:extLst>
              <p:ext uri="{D42A27DB-BD31-4B8C-83A1-F6EECF244321}">
                <p14:modId xmlns:p14="http://schemas.microsoft.com/office/powerpoint/2010/main" val="3055625589"/>
              </p:ext>
            </p:extLst>
          </p:nvPr>
        </p:nvGraphicFramePr>
        <p:xfrm>
          <a:off x="737419" y="1961907"/>
          <a:ext cx="10717161" cy="4743540"/>
        </p:xfrm>
        <a:graphic>
          <a:graphicData uri="http://schemas.openxmlformats.org/drawingml/2006/table">
            <a:tbl>
              <a:tblPr>
                <a:noFill/>
                <a:tableStyleId>{652E24D2-E1E3-406E-97DB-6417BE17A3D6}</a:tableStyleId>
              </a:tblPr>
              <a:tblGrid>
                <a:gridCol w="5358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8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Accomplishments since Status Update 1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FF0000"/>
                          </a:solidFill>
                        </a:rPr>
                        <a:t>(19 hours of effort)</a:t>
                      </a:r>
                      <a:endParaRPr sz="18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Ongoing progress/problems and plans until the next presentation</a:t>
                      </a:r>
                      <a:endParaRPr sz="1800" u="none" strike="noStrike" cap="none"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3400">
                <a:tc>
                  <a:txBody>
                    <a:bodyPr/>
                    <a:lstStyle/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 u="none" strike="noStrike" cap="none" dirty="0"/>
                        <a:t>Expanded Bluetooth read/writes to &gt; 1 byte using a standard format</a:t>
                      </a:r>
                      <a:endParaRPr sz="1800" u="none" strike="noStrike" cap="none" dirty="0"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 u="none" strike="noStrike" cap="none" dirty="0"/>
                        <a:t>Added loading screens and input limits to prevent faulty configuration</a:t>
                      </a:r>
                      <a:endParaRPr sz="1800" u="none" strike="noStrike" cap="none" dirty="0"/>
                    </a:p>
                    <a:p>
                      <a:pPr marL="914400" marR="0" lvl="1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○"/>
                      </a:pPr>
                      <a:r>
                        <a:rPr lang="en-US" sz="1800" u="none" strike="noStrike" cap="none" dirty="0"/>
                        <a:t>Completes subsystem-level validation plan</a:t>
                      </a:r>
                      <a:endParaRPr sz="1800" u="none" strike="noStrike" cap="none" dirty="0"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 u="none" strike="noStrike" cap="none" dirty="0"/>
                        <a:t>Added conveyor belt control system with corresponding screen</a:t>
                      </a:r>
                      <a:endParaRPr sz="1800" u="none" strike="noStrike" cap="none" dirty="0"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 u="none" strike="noStrike" cap="none" dirty="0"/>
                        <a:t>Migrated from Material 2 “default” UI to Material 3 custom UI</a:t>
                      </a:r>
                      <a:endParaRPr sz="1800" u="none" strike="noStrike" cap="none" dirty="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 u="none" strike="noStrike" cap="none" dirty="0"/>
                        <a:t>Install Bluetooth server on the RSS Raspberry Pi</a:t>
                      </a:r>
                      <a:endParaRPr sz="1800" u="none" strike="noStrike" cap="none" dirty="0"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 u="none" strike="noStrike" cap="none" dirty="0"/>
                        <a:t>Determine how the data from the weight sensors and the configuration of the guiding arm logic can be exposed to the Bluetooth server</a:t>
                      </a:r>
                      <a:endParaRPr sz="1800" dirty="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 txBox="1">
            <a:spLocks noGrp="1"/>
          </p:cNvSpPr>
          <p:nvPr>
            <p:ph type="title"/>
          </p:nvPr>
        </p:nvSpPr>
        <p:spPr>
          <a:xfrm>
            <a:off x="1981200" y="706064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15000"/>
              </a:lnSpc>
              <a:buSzPts val="990"/>
            </a:pPr>
            <a:r>
              <a:rPr lang="en-US" dirty="0"/>
              <a:t>Subsystem 1, Android Application</a:t>
            </a:r>
            <a:endParaRPr dirty="0"/>
          </a:p>
        </p:txBody>
      </p:sp>
      <p:pic>
        <p:nvPicPr>
          <p:cNvPr id="172" name="Google Shape;172;p6"/>
          <p:cNvPicPr preferRelativeResize="0"/>
          <p:nvPr/>
        </p:nvPicPr>
        <p:blipFill rotWithShape="1">
          <a:blip r:embed="rId5">
            <a:alphaModFix/>
          </a:blip>
          <a:srcRect l="1" t="13770" r="2114" b="57735"/>
          <a:stretch/>
        </p:blipFill>
        <p:spPr>
          <a:xfrm>
            <a:off x="3411577" y="5793794"/>
            <a:ext cx="5368844" cy="1064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ppDemo">
            <a:hlinkClick r:id="" action="ppaction://media"/>
            <a:extLst>
              <a:ext uri="{FF2B5EF4-FFF2-40B4-BE49-F238E27FC236}">
                <a16:creationId xmlns:a16="http://schemas.microsoft.com/office/drawing/2014/main" id="{66944073-3F54-870A-176B-3767B8C8A2D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745.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31322" y="1327355"/>
            <a:ext cx="7329355" cy="4397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/>
          <p:cNvSpPr txBox="1">
            <a:spLocks noGrp="1"/>
          </p:cNvSpPr>
          <p:nvPr>
            <p:ph type="title"/>
          </p:nvPr>
        </p:nvSpPr>
        <p:spPr>
          <a:xfrm>
            <a:off x="1981200" y="802786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15000"/>
              </a:lnSpc>
              <a:buSzPts val="990"/>
            </a:pPr>
            <a:r>
              <a:rPr lang="en-US" dirty="0"/>
              <a:t>Subsystem 1, Android Application</a:t>
            </a:r>
            <a:endParaRPr dirty="0"/>
          </a:p>
        </p:txBody>
      </p:sp>
      <p:pic>
        <p:nvPicPr>
          <p:cNvPr id="178" name="Google Shape;178;p16" descr="A picture containing 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b="20329"/>
          <a:stretch/>
        </p:blipFill>
        <p:spPr>
          <a:xfrm>
            <a:off x="618545" y="1574147"/>
            <a:ext cx="4537622" cy="2169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9" name="Google Shape;179;p16" descr="Tabl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 b="42235"/>
          <a:stretch/>
        </p:blipFill>
        <p:spPr>
          <a:xfrm>
            <a:off x="6062253" y="1606486"/>
            <a:ext cx="5973680" cy="207043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0" name="Google Shape;180;p16" descr="Graphical user interface, text, applicati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24731" y="3710910"/>
            <a:ext cx="5048724" cy="302923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1" name="Google Shape;181;p16" descr="Graphical user interface, tex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19074" r="17206"/>
          <a:stretch/>
        </p:blipFill>
        <p:spPr>
          <a:xfrm>
            <a:off x="1376783" y="3895434"/>
            <a:ext cx="3021145" cy="284471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0597003e46_2_50"/>
          <p:cNvSpPr txBox="1">
            <a:spLocks noGrp="1"/>
          </p:cNvSpPr>
          <p:nvPr>
            <p:ph type="title"/>
          </p:nvPr>
        </p:nvSpPr>
        <p:spPr>
          <a:xfrm>
            <a:off x="1981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15000"/>
              </a:lnSpc>
              <a:buSzPts val="990"/>
            </a:pPr>
            <a:r>
              <a:rPr lang="en-US"/>
              <a:t>Power, Conveyor Belt &amp; Lever Arm Subsystem</a:t>
            </a:r>
            <a:endParaRPr/>
          </a:p>
          <a:p>
            <a:pPr>
              <a:lnSpc>
                <a:spcPct val="115000"/>
              </a:lnSpc>
              <a:buSzPts val="990"/>
            </a:pPr>
            <a:r>
              <a:rPr lang="en-US" sz="1720"/>
              <a:t>Pace Dominy</a:t>
            </a:r>
            <a:endParaRPr sz="2980"/>
          </a:p>
        </p:txBody>
      </p:sp>
      <p:graphicFrame>
        <p:nvGraphicFramePr>
          <p:cNvPr id="187" name="Google Shape;187;g20597003e46_2_50"/>
          <p:cNvGraphicFramePr/>
          <p:nvPr/>
        </p:nvGraphicFramePr>
        <p:xfrm>
          <a:off x="2209800" y="2266951"/>
          <a:ext cx="7772400" cy="4302865"/>
        </p:xfrm>
        <a:graphic>
          <a:graphicData uri="http://schemas.openxmlformats.org/drawingml/2006/table">
            <a:tbl>
              <a:tblPr>
                <a:noFill/>
                <a:tableStyleId>{750ADB21-83EA-4213-A82E-F68A04427D08}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Accomplishments since </a:t>
                      </a:r>
                      <a:r>
                        <a:rPr lang="en-US" sz="1800"/>
                        <a:t>Status Update 1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(17.5 Hours of Effort)</a:t>
                      </a: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Ongoing progress/problems and plans until the next presentation</a:t>
                      </a:r>
                      <a:endParaRPr sz="1800" u="none" strike="noStrike" cap="none"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2725">
                <a:tc>
                  <a:txBody>
                    <a:bodyPr/>
                    <a:lstStyle/>
                    <a:p>
                      <a:pPr marL="4572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Updated PCB Design</a:t>
                      </a:r>
                      <a:endParaRPr sz="1800"/>
                    </a:p>
                    <a:p>
                      <a:pPr marL="4572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Ordered New PCB on 1/30/23</a:t>
                      </a:r>
                      <a:endParaRPr sz="1800"/>
                    </a:p>
                    <a:p>
                      <a:pPr marL="4572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Ordered Extra Components for PCB on 1/30/23</a:t>
                      </a:r>
                      <a:endParaRPr sz="1800"/>
                    </a:p>
                    <a:p>
                      <a:pPr marL="4572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Design of Conveyor Belt &amp; Guiding Rails finished in Solidworks</a:t>
                      </a:r>
                      <a:endParaRPr sz="1800"/>
                    </a:p>
                    <a:p>
                      <a:pPr marL="4572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Part drawing with cutlist for conveyor belt frame</a:t>
                      </a:r>
                      <a:endParaRPr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Solder PCB</a:t>
                      </a:r>
                      <a:endParaRPr sz="1800"/>
                    </a:p>
                    <a:p>
                      <a:pPr marL="4572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Validate PCB</a:t>
                      </a:r>
                      <a:endParaRPr sz="1800"/>
                    </a:p>
                    <a:p>
                      <a:pPr marL="4572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Determine belt material and sourcing</a:t>
                      </a:r>
                      <a:endParaRPr sz="1800"/>
                    </a:p>
                    <a:p>
                      <a:pPr marL="4572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Confirm dimensions with other subsystem (i.e. camera)</a:t>
                      </a:r>
                      <a:endParaRPr sz="1800"/>
                    </a:p>
                    <a:p>
                      <a:pPr marL="4572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Enclosures and integration of electrical equipment</a:t>
                      </a:r>
                      <a:endParaRPr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0597003e46_2_100"/>
          <p:cNvSpPr txBox="1">
            <a:spLocks noGrp="1"/>
          </p:cNvSpPr>
          <p:nvPr>
            <p:ph type="title"/>
          </p:nvPr>
        </p:nvSpPr>
        <p:spPr>
          <a:xfrm>
            <a:off x="1981200" y="10491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/>
              <a:t>Solidworks Design</a:t>
            </a:r>
            <a:endParaRPr/>
          </a:p>
        </p:txBody>
      </p:sp>
      <p:pic>
        <p:nvPicPr>
          <p:cNvPr id="194" name="Google Shape;194;g20597003e46_2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00" y="1852875"/>
            <a:ext cx="594360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1366</Words>
  <Application>Microsoft Office PowerPoint</Application>
  <PresentationFormat>Widescreen</PresentationFormat>
  <Paragraphs>155</Paragraphs>
  <Slides>20</Slides>
  <Notes>20</Notes>
  <HiddenSlides>1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Office Theme</vt:lpstr>
      <vt:lpstr>Office Theme</vt:lpstr>
      <vt:lpstr>Team 2: Robotic Sorting System Bi-Weekly Update 2 Pace Dominy, Joseph Miller, Lam Tran Sponsor: Dalton Cyr TA: Swarnabha Roy </vt:lpstr>
      <vt:lpstr>Project Description</vt:lpstr>
      <vt:lpstr>System Diagram</vt:lpstr>
      <vt:lpstr>Project Timeline</vt:lpstr>
      <vt:lpstr>Subsystem 1, Android Application Joseph Miller</vt:lpstr>
      <vt:lpstr>Subsystem 1, Android Application</vt:lpstr>
      <vt:lpstr>Subsystem 1, Android Application</vt:lpstr>
      <vt:lpstr>Power, Conveyor Belt &amp; Lever Arm Subsystem Pace Dominy</vt:lpstr>
      <vt:lpstr>Solidworks Design</vt:lpstr>
      <vt:lpstr>Part Drawing of Frame</vt:lpstr>
      <vt:lpstr>Cutlist For Frame</vt:lpstr>
      <vt:lpstr>PowerPoint Presentation</vt:lpstr>
      <vt:lpstr>Subsystem 3, Sensor Application Lam Tran</vt:lpstr>
      <vt:lpstr>Subsystem 3, Sensor Application </vt:lpstr>
      <vt:lpstr>Subsystem 3, Sensor Application</vt:lpstr>
      <vt:lpstr>Execution Plan: Recent Progress</vt:lpstr>
      <vt:lpstr>Execution Plan: Upcoming Plans</vt:lpstr>
      <vt:lpstr>Validation Plan (part 1)</vt:lpstr>
      <vt:lpstr>Validation Plan (part 2)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2: Robotic Sorting System Bi-Weekly Update 2 Pace Dominy, Joseph Miller, Lam Tran Sponsor: Dalton Cyr TA: Swarnabha Roy</dc:title>
  <dc:creator>Nowka, Kevin J.</dc:creator>
  <cp:lastModifiedBy>Miller, Joseph</cp:lastModifiedBy>
  <cp:revision>2</cp:revision>
  <dcterms:created xsi:type="dcterms:W3CDTF">2013-06-18T16:37:55Z</dcterms:created>
  <dcterms:modified xsi:type="dcterms:W3CDTF">2023-02-06T14:45:18Z</dcterms:modified>
</cp:coreProperties>
</file>